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8" r:id="rId3"/>
    <p:sldId id="259" r:id="rId4"/>
    <p:sldId id="257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61" r:id="rId25"/>
    <p:sldId id="26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31C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D758A-9E42-4D7A-835F-F6626BE6F649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32A91-A857-4159-833B-99EC9BB5D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2A91-A857-4159-833B-99EC9BB5D32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2A91-A857-4159-833B-99EC9BB5D32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2A91-A857-4159-833B-99EC9BB5D32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2A91-A857-4159-833B-99EC9BB5D32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2A91-A857-4159-833B-99EC9BB5D32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2A91-A857-4159-833B-99EC9BB5D32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2A91-A857-4159-833B-99EC9BB5D32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2A91-A857-4159-833B-99EC9BB5D32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2A91-A857-4159-833B-99EC9BB5D32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2A91-A857-4159-833B-99EC9BB5D32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2A91-A857-4159-833B-99EC9BB5D32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2A91-A857-4159-833B-99EC9BB5D32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2A91-A857-4159-833B-99EC9BB5D32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2A91-A857-4159-833B-99EC9BB5D32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2A91-A857-4159-833B-99EC9BB5D325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2A91-A857-4159-833B-99EC9BB5D325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2A91-A857-4159-833B-99EC9BB5D325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2A91-A857-4159-833B-99EC9BB5D325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2A91-A857-4159-833B-99EC9BB5D32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2A91-A857-4159-833B-99EC9BB5D32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2A91-A857-4159-833B-99EC9BB5D32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2A91-A857-4159-833B-99EC9BB5D32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2A91-A857-4159-833B-99EC9BB5D32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2A91-A857-4159-833B-99EC9BB5D32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2A91-A857-4159-833B-99EC9BB5D32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B7CA-205A-4BF9-BD8A-3FCAD21B3D32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D854-89FE-4313-9E4D-0E9FE8FDC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B7CA-205A-4BF9-BD8A-3FCAD21B3D32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D854-89FE-4313-9E4D-0E9FE8FDC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B7CA-205A-4BF9-BD8A-3FCAD21B3D32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D854-89FE-4313-9E4D-0E9FE8FDC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B7CA-205A-4BF9-BD8A-3FCAD21B3D32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D854-89FE-4313-9E4D-0E9FE8FDC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B7CA-205A-4BF9-BD8A-3FCAD21B3D32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D854-89FE-4313-9E4D-0E9FE8FDC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B7CA-205A-4BF9-BD8A-3FCAD21B3D32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D854-89FE-4313-9E4D-0E9FE8FDC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B7CA-205A-4BF9-BD8A-3FCAD21B3D32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D854-89FE-4313-9E4D-0E9FE8FDC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B7CA-205A-4BF9-BD8A-3FCAD21B3D32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D854-89FE-4313-9E4D-0E9FE8FDC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B7CA-205A-4BF9-BD8A-3FCAD21B3D32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D854-89FE-4313-9E4D-0E9FE8FDC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B7CA-205A-4BF9-BD8A-3FCAD21B3D32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D854-89FE-4313-9E4D-0E9FE8FDC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B7CA-205A-4BF9-BD8A-3FCAD21B3D32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11EED854-89FE-4313-9E4D-0E9FE8FDCE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D8B7CA-205A-4BF9-BD8A-3FCAD21B3D32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EED854-89FE-4313-9E4D-0E9FE8FDCE3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trips dir="r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I:\&#1074;&#1089;&#1103;%20&#1084;&#1091;&#1079;&#1099;&#1082;&#1072;\&#1085;&#1086;&#1074;&#1086;&#1075;&#1086;&#1076;&#1085;&#1103;&#1103;%20&#1076;&#1080;&#1089;&#1082;&#1086;&#1090;&#1077;&#1082;&#1072;\&#1053;&#1086;&#1074;&#1086;&#1075;&#1086;&#1076;&#1085;&#1103;&#1103;%20&#1044;&#1080;&#1089;&#1082;&#1086;&#1090;&#1077;&#1082;&#1072;%20&#1089;%20&#1052;&#1072;&#1096;&#1077;&#1081;%20&#1080;%20&#1052;&#1077;&#1076;&#1074;&#1077;&#1076;&#1077;&#1084;%20(2011)\040_Masha%20i%20Medved%20-%20Tri%20jelaniya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4;&#1089;&#1103;%20&#1084;&#1091;&#1079;&#1099;&#1082;&#1072;\&#1085;&#1086;&#1074;&#1086;&#1075;&#1086;&#1076;&#1085;&#1103;&#1103;%20&#1076;&#1080;&#1089;&#1082;&#1086;&#1090;&#1077;&#1082;&#1072;\&#1053;&#1086;&#1074;&#1086;&#1075;&#1086;&#1076;&#1085;&#1103;&#1103;%20&#1044;&#1080;&#1089;&#1082;&#1086;&#1090;&#1077;&#1082;&#1072;%20&#1089;%20&#1052;&#1072;&#1096;&#1077;&#1081;%20&#1080;%20&#1052;&#1077;&#1076;&#1074;&#1077;&#1076;&#1077;&#1084;%20(2011)\040_Masha%20i%20Medved%20-%20Tri%20jelaniya.mp3" TargetMode="External"/><Relationship Id="rId6" Type="http://schemas.openxmlformats.org/officeDocument/2006/relationships/image" Target="../media/image26.jpeg"/><Relationship Id="rId5" Type="http://schemas.openxmlformats.org/officeDocument/2006/relationships/image" Target="../media/image7.jpe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786050" y="1371600"/>
            <a:ext cx="6072231" cy="1828800"/>
          </a:xfrm>
        </p:spPr>
        <p:txBody>
          <a:bodyPr/>
          <a:lstStyle/>
          <a:p>
            <a:pPr algn="ctr"/>
            <a:r>
              <a:rPr lang="ru-RU" dirty="0" smtClean="0"/>
              <a:t>«Логопедические игры с мамой»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786050" y="3429001"/>
            <a:ext cx="5602047" cy="2643206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</p:txBody>
      </p:sp>
      <p:pic>
        <p:nvPicPr>
          <p:cNvPr id="6" name="Рисунок 5" descr="http://www.best-mother.ru/upload/articles/6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3" y="1000108"/>
            <a:ext cx="2214579" cy="30003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040_Masha i Medved - Tri jelani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5-tub-ru.yandex.net/i?id=89885115-23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42844" y="5214950"/>
            <a:ext cx="1247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5-tub-ru.yandex.net/i?id=89885115-23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4" y="5286388"/>
            <a:ext cx="1247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642924"/>
            <a:ext cx="5095888" cy="621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5-tub-ru.yandex.net/i?id=89885115-23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42844" y="5214950"/>
            <a:ext cx="1247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5-tub-ru.yandex.net/i?id=89885115-23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4" y="5286388"/>
            <a:ext cx="1247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671498"/>
            <a:ext cx="5514990" cy="618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5-tub-ru.yandex.net/i?id=89885115-23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42844" y="5214950"/>
            <a:ext cx="1247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5-tub-ru.yandex.net/i?id=89885115-23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4" y="5286388"/>
            <a:ext cx="1247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614348"/>
            <a:ext cx="5338776" cy="624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5-tub-ru.yandex.net/i?id=89885115-23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42844" y="5214950"/>
            <a:ext cx="1247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5-tub-ru.yandex.net/i?id=89885115-23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4" y="5286388"/>
            <a:ext cx="1247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704836"/>
            <a:ext cx="5576904" cy="615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5-tub-ru.yandex.net/i?id=89885115-23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42844" y="5214950"/>
            <a:ext cx="1247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5-tub-ru.yandex.net/i?id=89885115-23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4" y="5286388"/>
            <a:ext cx="1247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671499"/>
            <a:ext cx="5362590" cy="618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5-tub-ru.yandex.net/i?id=89885115-23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42844" y="5214950"/>
            <a:ext cx="1247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5-tub-ru.yandex.net/i?id=89885115-23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4" y="5286388"/>
            <a:ext cx="1247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714356"/>
            <a:ext cx="5514991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5-tub-ru.yandex.net/i?id=89885115-23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42844" y="5214950"/>
            <a:ext cx="1247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5-tub-ru.yandex.net/i?id=89885115-23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4" y="5286388"/>
            <a:ext cx="1247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776276"/>
            <a:ext cx="5348302" cy="608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5-tub-ru.yandex.net/i?id=89885115-23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42844" y="5214950"/>
            <a:ext cx="1247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5-tub-ru.yandex.net/i?id=89885115-23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4" y="5286388"/>
            <a:ext cx="1247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785794"/>
            <a:ext cx="5429288" cy="607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5-tub-ru.yandex.net/i?id=89885115-23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42844" y="5214950"/>
            <a:ext cx="1247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5-tub-ru.yandex.net/i?id=89885115-23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4" y="5286388"/>
            <a:ext cx="1247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757224"/>
            <a:ext cx="5105412" cy="610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5-tub-ru.yandex.net/i?id=89885115-23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42844" y="5214950"/>
            <a:ext cx="1247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5-tub-ru.yandex.net/i?id=89885115-23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4" y="5286388"/>
            <a:ext cx="1247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714361"/>
            <a:ext cx="5372115" cy="6143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704088"/>
            <a:ext cx="8543956" cy="122471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B0F0"/>
                </a:solidFill>
              </a:rPr>
              <a:t>                                </a:t>
            </a:r>
            <a:br>
              <a:rPr lang="ru-RU" sz="4000" dirty="0" smtClean="0">
                <a:solidFill>
                  <a:srgbClr val="00B0F0"/>
                </a:solidFill>
              </a:rPr>
            </a:br>
            <a:r>
              <a:rPr lang="ru-RU" sz="4000" dirty="0" smtClean="0">
                <a:solidFill>
                  <a:srgbClr val="00B0F0"/>
                </a:solidFill>
              </a:rPr>
              <a:t>                 </a:t>
            </a:r>
            <a:br>
              <a:rPr lang="ru-RU" sz="4000" dirty="0" smtClean="0">
                <a:solidFill>
                  <a:srgbClr val="00B0F0"/>
                </a:solidFill>
              </a:rPr>
            </a:br>
            <a:r>
              <a:rPr lang="ru-RU" sz="4000" dirty="0" smtClean="0">
                <a:solidFill>
                  <a:srgbClr val="00B0F0"/>
                </a:solidFill>
              </a:rPr>
              <a:t>                </a:t>
            </a:r>
            <a:r>
              <a:rPr lang="ru-RU" sz="4000" dirty="0" smtClean="0">
                <a:solidFill>
                  <a:srgbClr val="BF31C2"/>
                </a:solidFill>
              </a:rPr>
              <a:t>Артикуляционная гимнастика. </a:t>
            </a:r>
            <a:br>
              <a:rPr lang="ru-RU" sz="4000" dirty="0" smtClean="0">
                <a:solidFill>
                  <a:srgbClr val="BF31C2"/>
                </a:solidFill>
              </a:rPr>
            </a:br>
            <a:r>
              <a:rPr lang="ru-RU" sz="4000" dirty="0" smtClean="0">
                <a:solidFill>
                  <a:srgbClr val="BF31C2"/>
                </a:solidFill>
              </a:rPr>
              <a:t>                        Для чего она нужна?</a:t>
            </a:r>
            <a:endParaRPr lang="ru-RU" sz="4000" dirty="0">
              <a:solidFill>
                <a:srgbClr val="BF31C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BF31C2"/>
                </a:solidFill>
              </a:rPr>
              <a:t>Гимнастика для рук, ног - дело нам привычное и знакомое. Понятно ведь, для чего мы тренируем мышцы - чтобы они стали сильными, ловкими, подвижными. А вот зачем язык тренировать, ведь он и так "без костей"? Оказывается, язык - главная мышца органов речи. И для него, как и для всякой мышцы, гимнастика просто необходима. Ведь язык должен быть достаточно хорошо развит, чтобы выполнять тонкие целенаправленные движения, именуемые звукопроизношением. Недостатки произношения отягощают эмоционально-психическое состояние ребенка, мешают ему развиваться и общаться со сверстниками. Чтобы эта проблема не возникала у ребенка в дальнейшем, стоит начать заниматься артикуляционной гимнастикой как можно раньше.</a:t>
            </a:r>
          </a:p>
          <a:p>
            <a:pPr algn="ctr">
              <a:buNone/>
            </a:pPr>
            <a:r>
              <a:rPr lang="ru-RU" dirty="0" smtClean="0">
                <a:solidFill>
                  <a:srgbClr val="BF31C2"/>
                </a:solidFill>
              </a:rPr>
              <a:t>Детям двух, трех, четырех лет артикуляционная гимнастика поможет быстрее "поставить" правильное звукопроизношение.</a:t>
            </a:r>
          </a:p>
          <a:p>
            <a:pPr algn="ctr">
              <a:buNone/>
            </a:pPr>
            <a:r>
              <a:rPr lang="ru-RU" dirty="0" smtClean="0">
                <a:solidFill>
                  <a:srgbClr val="BF31C2"/>
                </a:solidFill>
              </a:rPr>
              <a:t>Дети пяти, шести лет и далее смогут при помощи артикуляционной гимнастики во многом преодолеть уже сложившиеся нарушения звукопроизношения.</a:t>
            </a:r>
          </a:p>
          <a:p>
            <a:endParaRPr lang="ru-RU" dirty="0"/>
          </a:p>
        </p:txBody>
      </p:sp>
      <p:pic>
        <p:nvPicPr>
          <p:cNvPr id="4" name="Рисунок 3" descr="http://im8-tub-ru.yandex.net/i?id=171056436-59-72&amp;n=21"/>
          <p:cNvPicPr/>
          <p:nvPr/>
        </p:nvPicPr>
        <p:blipFill>
          <a:blip r:embed="rId3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142845" y="214290"/>
            <a:ext cx="2071703" cy="1714512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5-tub-ru.yandex.net/i?id=89885115-23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42844" y="5214950"/>
            <a:ext cx="1247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5-tub-ru.yandex.net/i?id=89885115-23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4" y="5286388"/>
            <a:ext cx="1247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842949"/>
            <a:ext cx="5033974" cy="601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5-tub-ru.yandex.net/i?id=89885115-23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42844" y="5214950"/>
            <a:ext cx="1247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5-tub-ru.yandex.net/i?id=89885115-23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4" y="5286388"/>
            <a:ext cx="1247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714362"/>
            <a:ext cx="5291152" cy="614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040_Masha i Medved - Tri jelani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" name="Рисунок 1" descr="http://im5-tub-ru.yandex.net/i?id=89885115-23-72&amp;n=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42844" y="5214950"/>
            <a:ext cx="1247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5-tub-ru.yandex.net/i?id=89885115-23-72&amp;n=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74" y="5286388"/>
            <a:ext cx="1247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6" cstate="print"/>
          <a:srcRect t="17046"/>
          <a:stretch>
            <a:fillRect/>
          </a:stretch>
        </p:blipFill>
        <p:spPr bwMode="auto">
          <a:xfrm>
            <a:off x="2000232" y="785794"/>
            <a:ext cx="5214974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audio>
              <p:cMediaNode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5-tub-ru.yandex.net/i?id=89885115-23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42844" y="5214950"/>
            <a:ext cx="1247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5-tub-ru.yandex.net/i?id=89885115-23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4" y="5286388"/>
            <a:ext cx="1247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 t="10064"/>
          <a:stretch>
            <a:fillRect/>
          </a:stretch>
        </p:blipFill>
        <p:spPr bwMode="auto">
          <a:xfrm>
            <a:off x="2071670" y="671500"/>
            <a:ext cx="5057789" cy="61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5-tub-ru.yandex.net/i?id=89885115-23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4" y="5286388"/>
            <a:ext cx="1247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5-tub-ru.yandex.net/i?id=89885115-23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42846" y="5286388"/>
            <a:ext cx="1247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 t="9122"/>
          <a:stretch>
            <a:fillRect/>
          </a:stretch>
        </p:blipFill>
        <p:spPr bwMode="auto">
          <a:xfrm>
            <a:off x="2000232" y="714356"/>
            <a:ext cx="5153038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1857365"/>
            <a:ext cx="2536728" cy="421484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Желаю сказочного общения с вашим ребёнком!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dirty="0" smtClean="0"/>
              <a:t>До новых встреч!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7" name="Рисунок 6" descr="http://www.dream-wallpaper.com/free-wallpaper/cartoon-wallpaper/children-games-2-wallpaper/1600x1200/free-wallpaper-9.jpg"/>
          <p:cNvPicPr>
            <a:picLocks noGrp="1"/>
          </p:cNvPicPr>
          <p:nvPr>
            <p:ph type="pic" idx="1"/>
          </p:nvPr>
        </p:nvPicPr>
        <p:blipFill>
          <a:blip r:embed="rId3" cstate="print"/>
          <a:srcRect l="5942" r="5942"/>
          <a:stretch>
            <a:fillRect/>
          </a:stretch>
        </p:blipFill>
        <p:spPr bwMode="auto">
          <a:xfrm rot="420000">
            <a:off x="3221463" y="939618"/>
            <a:ext cx="5129967" cy="42643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 descr="http://im4-tub-ru.yandex.net/i?id=486830219-54-72&amp;n=21"/>
          <p:cNvPicPr/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214281" y="285729"/>
            <a:ext cx="1928827" cy="16430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perspectiveContrastingRightFacing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BF31C2"/>
                </a:solidFill>
              </a:rPr>
              <a:t>Как её делать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BF31C2"/>
                </a:solidFill>
              </a:rPr>
              <a:t>Поначалу артикуляционную гимнастику необходимо выполнять перед зеркалом. Ребенок должен видеть, что язык делает. Мы, взрослые, не задумываемся, где находится в данный момент язык (за верхними зубами или за нижними). У нас артикуляция - автоматизированный навык, а ребенку необходимо через зрительное восприятие обрести этот автоматизм, постоянно упражняясь.</a:t>
            </a:r>
          </a:p>
          <a:p>
            <a:r>
              <a:rPr lang="ru-RU" dirty="0" smtClean="0">
                <a:solidFill>
                  <a:srgbClr val="BF31C2"/>
                </a:solidFill>
              </a:rPr>
              <a:t>Не огорчайтесь, если некоторые упражнения не будут получаться с первого раза даже у вас. Попробуйте повторить их вместе с ребенком, признаваясь ему: "Смотри, у меня тоже не получается, давай вместе попробуем". Будьте терпеливы, ласковы и спокойны, и все получится. Занимайтесь с ребенком ежедневно по 5-7 минут. Проводить артикуляционную гимнастику лучше всего в виде сказки.</a:t>
            </a:r>
          </a:p>
          <a:p>
            <a:r>
              <a:rPr lang="ru-RU" dirty="0" smtClean="0">
                <a:solidFill>
                  <a:srgbClr val="BF31C2"/>
                </a:solidFill>
              </a:rPr>
              <a:t>После того, как освоите несколько упражнений, можно придумать сказку, в которой присутствовали бы элементы гимнастики.</a:t>
            </a:r>
          </a:p>
          <a:p>
            <a:endParaRPr lang="ru-RU" dirty="0"/>
          </a:p>
        </p:txBody>
      </p:sp>
      <p:pic>
        <p:nvPicPr>
          <p:cNvPr id="4" name="Рисунок 3" descr="http://im2-tub-ru.yandex.net/i?id=883472647-27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905000" cy="1428750"/>
          </a:xfrm>
          <a:prstGeom prst="ellipse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dou97-kem.ucoz.ru/dab5b02049b0.jpg"/>
          <p:cNvPicPr>
            <a:picLocks noGrp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3" y="1142985"/>
            <a:ext cx="6643735" cy="48577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5-tub-ru.yandex.net/i?id=89885115-23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42846" y="5286388"/>
            <a:ext cx="1247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5-tub-ru.yandex.net/i?id=89885115-23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4" y="5286388"/>
            <a:ext cx="1247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714356"/>
            <a:ext cx="6034106" cy="595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5-tub-ru.yandex.net/i?id=89885115-23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4" y="5286388"/>
            <a:ext cx="1247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5-tub-ru.yandex.net/i?id=89885115-23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42846" y="5286388"/>
            <a:ext cx="1247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714356"/>
            <a:ext cx="5781692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5-tub-ru.yandex.net/i?id=89885115-23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42846" y="5286388"/>
            <a:ext cx="1247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5-tub-ru.yandex.net/i?id=89885115-23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4" y="5286388"/>
            <a:ext cx="1247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785794"/>
            <a:ext cx="5729304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5-tub-ru.yandex.net/i?id=89885115-23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42844" y="5214950"/>
            <a:ext cx="1247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5-tub-ru.yandex.net/i?id=89885115-23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4" y="5286388"/>
            <a:ext cx="1247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9" y="714356"/>
            <a:ext cx="5357850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5-tub-ru.yandex.net/i?id=89885115-23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42844" y="5214950"/>
            <a:ext cx="1247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5-tub-ru.yandex.net/i?id=89885115-23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4" y="5286388"/>
            <a:ext cx="1247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785794"/>
            <a:ext cx="5310202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265</TotalTime>
  <Words>341</Words>
  <Application>Microsoft Office PowerPoint</Application>
  <PresentationFormat>Экран (4:3)</PresentationFormat>
  <Paragraphs>35</Paragraphs>
  <Slides>25</Slides>
  <Notes>25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«Логопедические игры с мамой»</vt:lpstr>
      <vt:lpstr>                                                                   Артикуляционная гимнастика.                          Для чего она нужна?</vt:lpstr>
      <vt:lpstr>Как её делать?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Желаю сказочного общения с вашим ребёнком!  До новых встреч!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«Логопедические игры с мамой»</dc:title>
  <dc:creator>Пользователь</dc:creator>
  <cp:lastModifiedBy>Елена</cp:lastModifiedBy>
  <cp:revision>28</cp:revision>
  <dcterms:created xsi:type="dcterms:W3CDTF">2012-10-03T12:44:00Z</dcterms:created>
  <dcterms:modified xsi:type="dcterms:W3CDTF">2020-04-12T09:05:30Z</dcterms:modified>
</cp:coreProperties>
</file>