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78" r:id="rId3"/>
    <p:sldId id="277" r:id="rId4"/>
    <p:sldId id="272" r:id="rId5"/>
    <p:sldId id="279" r:id="rId6"/>
    <p:sldId id="276" r:id="rId7"/>
    <p:sldId id="280" r:id="rId8"/>
    <p:sldId id="271" r:id="rId9"/>
    <p:sldId id="273" r:id="rId10"/>
    <p:sldId id="281" r:id="rId11"/>
    <p:sldId id="267" r:id="rId12"/>
    <p:sldId id="275" r:id="rId13"/>
    <p:sldId id="274" r:id="rId14"/>
    <p:sldId id="270" r:id="rId15"/>
    <p:sldId id="257" r:id="rId16"/>
    <p:sldId id="269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13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BC2B6-1D1E-4918-BD6A-405E5294664C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C2B5-D944-4792-9BA7-CBCFE731A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&#1089;&#1077;&#1079;&#1086;&#1085;&#1099;-&#1075;&#1086;&#1076;&#1072;.&#1088;&#1092;/%D0%B2%D0%B5%D1%81%D0%BD%D0%B0%20%D0%BC%D0%B0%D0%B9.html" TargetMode="Externa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9;&#1077;&#1079;&#1086;&#1085;&#1099;-&#1075;&#1086;&#1076;&#1072;.&#1088;&#1092;/%D0%B2%D0%B5%D1%81%D0%BD%D0%B0%20%D0%BC%D0%B0%D1%80%D1%82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&#1089;&#1077;&#1079;&#1086;&#1085;&#1099;-&#1075;&#1086;&#1076;&#1072;.&#1088;&#1092;/%D0%B2%D0%B5%D1%81%D0%BD%D0%B0%20%D0%B0%D0%BF%D1%80%D0%B5%D0%BB%D1%8C.html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909637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://www.playcast.ru/uploads/2016/02/29/175796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0697" y="3429000"/>
            <a:ext cx="4803303" cy="2405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35696" y="4509120"/>
            <a:ext cx="68407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latin typeface="Batang" pitchFamily="18" charset="-127"/>
                <a:ea typeface="Batang" pitchFamily="18" charset="-127"/>
              </a:rPr>
              <a:t>Что </a:t>
            </a:r>
            <a:r>
              <a:rPr lang="ru-RU" b="1" dirty="0">
                <a:latin typeface="Batang" pitchFamily="18" charset="-127"/>
                <a:ea typeface="Batang" pitchFamily="18" charset="-127"/>
              </a:rPr>
              <a:t>мы празднуем в 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>апреле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  <a:p>
            <a:pPr fontAlgn="base"/>
            <a:r>
              <a:rPr lang="ru-RU" b="1" dirty="0" smtClean="0">
                <a:latin typeface="Batang" pitchFamily="18" charset="-127"/>
                <a:ea typeface="Batang" pitchFamily="18" charset="-127"/>
              </a:rPr>
              <a:t>1 </a:t>
            </a:r>
            <a:r>
              <a:rPr lang="ru-RU" b="1" dirty="0">
                <a:latin typeface="Batang" pitchFamily="18" charset="-127"/>
                <a:ea typeface="Batang" pitchFamily="18" charset="-127"/>
              </a:rPr>
              <a:t>апреля</a:t>
            </a:r>
            <a:r>
              <a:rPr lang="ru-RU" dirty="0">
                <a:latin typeface="Batang" pitchFamily="18" charset="-127"/>
                <a:ea typeface="Batang" pitchFamily="18" charset="-127"/>
              </a:rPr>
              <a:t> 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>-</a:t>
            </a:r>
            <a:r>
              <a:rPr lang="ru-RU" b="0" i="0" dirty="0" smtClean="0">
                <a:solidFill>
                  <a:srgbClr val="444444"/>
                </a:solidFill>
                <a:latin typeface="PT Sans"/>
              </a:rPr>
              <a:t> </a:t>
            </a:r>
            <a:r>
              <a:rPr lang="ru-RU" b="0" i="0" dirty="0" smtClean="0">
                <a:solidFill>
                  <a:srgbClr val="444444"/>
                </a:solidFill>
                <a:latin typeface="Batang" pitchFamily="18" charset="-127"/>
                <a:ea typeface="Batang" pitchFamily="18" charset="-127"/>
              </a:rPr>
              <a:t>приходится немало праздников. Один из них - крылатый - День птиц.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> </a:t>
            </a:r>
            <a:endParaRPr lang="ru-RU" dirty="0">
              <a:latin typeface="Batang" pitchFamily="18" charset="-127"/>
              <a:ea typeface="Batang" pitchFamily="18" charset="-127"/>
            </a:endParaRPr>
          </a:p>
          <a:p>
            <a:pPr fontAlgn="base"/>
            <a:r>
              <a:rPr lang="ru-RU" b="1" dirty="0">
                <a:latin typeface="Batang" pitchFamily="18" charset="-127"/>
                <a:ea typeface="Batang" pitchFamily="18" charset="-127"/>
              </a:rPr>
              <a:t>22 апреля</a:t>
            </a:r>
            <a:r>
              <a:rPr lang="ru-RU" dirty="0">
                <a:latin typeface="Batang" pitchFamily="18" charset="-127"/>
                <a:ea typeface="Batang" pitchFamily="18" charset="-127"/>
              </a:rPr>
              <a:t> - Это День Земли. День нашей планеты на которой мы живем. Еще это праздник чистой Воды, которую мы пьем, Земли по которой мы ходим и Воздуха, которым мы дышим.</a:t>
            </a:r>
          </a:p>
        </p:txBody>
      </p:sp>
      <p:pic>
        <p:nvPicPr>
          <p:cNvPr id="3" name="Picture 6" descr="https://pp.userapi.com/c844321/v844321525/1bdbf2/ZBNrpbCdegM.jpg"/>
          <p:cNvPicPr>
            <a:picLocks noChangeAspect="1" noChangeArrowheads="1"/>
          </p:cNvPicPr>
          <p:nvPr/>
        </p:nvPicPr>
        <p:blipFill>
          <a:blip r:embed="rId3" cstate="print"/>
          <a:srcRect l="72708"/>
          <a:stretch>
            <a:fillRect/>
          </a:stretch>
        </p:blipFill>
        <p:spPr bwMode="auto">
          <a:xfrm>
            <a:off x="0" y="0"/>
            <a:ext cx="1324426" cy="687752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47664" y="764704"/>
            <a:ext cx="381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latin typeface="Batang" pitchFamily="18" charset="-127"/>
                <a:ea typeface="Batang" pitchFamily="18" charset="-127"/>
              </a:rPr>
              <a:t>Что мы делаем в апреле</a:t>
            </a:r>
          </a:p>
          <a:p>
            <a:pPr fontAlgn="base"/>
            <a:r>
              <a:rPr lang="ru-RU" dirty="0" smtClean="0">
                <a:latin typeface="Batang" pitchFamily="18" charset="-127"/>
                <a:ea typeface="Batang" pitchFamily="18" charset="-127"/>
              </a:rPr>
              <a:t>В апреле температура воздуха поднимается до 10 и выше градусов и вот тогда, в самых первых числах месяца, снег начинает обильно таять. От тепла снег превращается в воду, вот поэтому в апреле так много ручейков. Можно сделать из бумаги кораблик и запустить его по веселому ручейку во дворе.</a:t>
            </a:r>
          </a:p>
        </p:txBody>
      </p:sp>
      <p:pic>
        <p:nvPicPr>
          <p:cNvPr id="7" name="Picture 2" descr="ÐÐ°ÑÑÐ¸Ð½ÐºÐ¸ Ð²ÐµÑÐ½Ñ Ð´Ð»Ñ Ð´ÐµÑÐµÐ¹ Ð´ÐµÑÑÐºÐ¾Ð³Ð¾ ÑÐ°Ð´Ð°. ÐÐ¾Ð»ÑÑÐ°Ñ ÐºÐ¾Ð»Ð»ÐµÐºÑÐ¸Ñ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620688"/>
            <a:ext cx="2701033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lifeo.ru/wp-content/uploads/vesna-dlya-detey-detsada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6672"/>
            <a:ext cx="4088267" cy="59492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242088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atang" pitchFamily="18" charset="-127"/>
                <a:ea typeface="Batang" pitchFamily="18" charset="-127"/>
              </a:rPr>
              <a:t>Сколько птиц на белом свете,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dirty="0" smtClean="0">
                <a:latin typeface="Batang" pitchFamily="18" charset="-127"/>
                <a:ea typeface="Batang" pitchFamily="18" charset="-127"/>
              </a:rPr>
            </a:br>
            <a:r>
              <a:rPr lang="ru-RU" dirty="0">
                <a:latin typeface="Batang" pitchFamily="18" charset="-127"/>
                <a:ea typeface="Batang" pitchFamily="18" charset="-127"/>
              </a:rPr>
              <a:t>Берегут их даже дети,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dirty="0" smtClean="0">
                <a:latin typeface="Batang" pitchFamily="18" charset="-127"/>
                <a:ea typeface="Batang" pitchFamily="18" charset="-127"/>
              </a:rPr>
            </a:br>
            <a:r>
              <a:rPr lang="ru-RU" dirty="0">
                <a:latin typeface="Batang" pitchFamily="18" charset="-127"/>
                <a:ea typeface="Batang" pitchFamily="18" charset="-127"/>
              </a:rPr>
              <a:t>Строят домики, кормушки,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dirty="0" smtClean="0">
                <a:latin typeface="Batang" pitchFamily="18" charset="-127"/>
                <a:ea typeface="Batang" pitchFamily="18" charset="-127"/>
              </a:rPr>
            </a:br>
            <a:r>
              <a:rPr lang="ru-RU" dirty="0">
                <a:latin typeface="Batang" pitchFamily="18" charset="-127"/>
                <a:ea typeface="Batang" pitchFamily="18" charset="-127"/>
              </a:rPr>
              <a:t>Даже вешают игрушки,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s://avatars.mds.yandex.net/get-pdb/215709/0c6f247a-947d-40dc-950d-4e0d193d0de3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1836" y="3501008"/>
            <a:ext cx="4463405" cy="259228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932040" y="404664"/>
            <a:ext cx="3923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Batang" pitchFamily="18" charset="-127"/>
                <a:ea typeface="Batang" pitchFamily="18" charset="-127"/>
              </a:rPr>
              <a:t>Заяц </a:t>
            </a:r>
            <a:r>
              <a:rPr lang="ru-RU" sz="1600" dirty="0">
                <a:latin typeface="Batang" pitchFamily="18" charset="-127"/>
                <a:ea typeface="Batang" pitchFamily="18" charset="-127"/>
              </a:rPr>
              <a:t>видит, что происходит смена сезона (уменьшается или увеличивается световой день). Это является поводом поменять цвет своей шкурки.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1772816"/>
            <a:ext cx="3995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atang" pitchFamily="18" charset="-127"/>
                <a:ea typeface="Batang" pitchFamily="18" charset="-127"/>
              </a:rPr>
              <a:t>На </a:t>
            </a:r>
            <a:r>
              <a:rPr lang="ru-RU" sz="1600" dirty="0" smtClean="0">
                <a:latin typeface="Batang" pitchFamily="18" charset="-127"/>
                <a:ea typeface="Batang" pitchFamily="18" charset="-127"/>
                <a:cs typeface="Aharoni" pitchFamily="2" charset="-79"/>
              </a:rPr>
              <a:t>них</a:t>
            </a:r>
            <a:r>
              <a:rPr lang="ru-RU" sz="1600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ru-RU" sz="1600" dirty="0">
                <a:latin typeface="Batang" pitchFamily="18" charset="-127"/>
                <a:ea typeface="Batang" pitchFamily="18" charset="-127"/>
              </a:rPr>
              <a:t>постоянно охотятся дикие звери. Вот природа и наделяет зверька различными способами выживания.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3933056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tang" pitchFamily="18" charset="-127"/>
                <a:ea typeface="Batang" pitchFamily="18" charset="-127"/>
              </a:rPr>
              <a:t>В конце зимы в медвежьих берлогах появляются медвежата. Два-три, а то и пять маленьких косолапых появляются на свет. Вес каждого в среднем — около пятисот грамм. Медвежата – большие любители сладкого мёда, черники, малины.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88640"/>
            <a:ext cx="2503487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96752"/>
            <a:ext cx="2560637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https://avatars.mds.yandex.net/get-pdb/225396/f6d66002-c2e7-4336-b987-0413c3f149e9/ori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60648"/>
            <a:ext cx="4896544" cy="1080119"/>
          </a:xfrm>
          <a:prstGeom prst="rect">
            <a:avLst/>
          </a:prstGeom>
          <a:noFill/>
        </p:spPr>
      </p:pic>
      <p:pic>
        <p:nvPicPr>
          <p:cNvPr id="9" name="Picture 8" descr="https://pp.userapi.com/c844321/v844321525/1bdbfa/rc-aevWBGaM.jpg"/>
          <p:cNvPicPr>
            <a:picLocks noChangeAspect="1" noChangeArrowheads="1"/>
          </p:cNvPicPr>
          <p:nvPr/>
        </p:nvPicPr>
        <p:blipFill>
          <a:blip r:embed="rId4" cstate="print"/>
          <a:srcRect l="72116"/>
          <a:stretch>
            <a:fillRect/>
          </a:stretch>
        </p:blipFill>
        <p:spPr bwMode="auto">
          <a:xfrm>
            <a:off x="0" y="0"/>
            <a:ext cx="1349297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2274838"/>
            <a:ext cx="53823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Batang" pitchFamily="18" charset="-127"/>
                <a:ea typeface="Batang" pitchFamily="18" charset="-127"/>
                <a:hlinkClick r:id="rId5"/>
              </a:rPr>
              <a:t>Май</a:t>
            </a:r>
            <a:r>
              <a:rPr lang="ru-RU" sz="2000" b="1" dirty="0">
                <a:latin typeface="Batang" pitchFamily="18" charset="-127"/>
                <a:ea typeface="Batang" pitchFamily="18" charset="-127"/>
              </a:rPr>
              <a:t> - </a:t>
            </a:r>
            <a:r>
              <a:rPr lang="ru-RU" sz="2000" b="1" dirty="0" err="1">
                <a:latin typeface="Batang" pitchFamily="18" charset="-127"/>
                <a:ea typeface="Batang" pitchFamily="18" charset="-127"/>
              </a:rPr>
              <a:t>Травень</a:t>
            </a:r>
            <a:r>
              <a:rPr lang="ru-RU" sz="2000" dirty="0">
                <a:latin typeface="Batang" pitchFamily="18" charset="-127"/>
                <a:ea typeface="Batang" pitchFamily="18" charset="-127"/>
              </a:rPr>
              <a:t>, потому что всюду появляется трава и тянутся к солнцу молодые листья. Вот и полностью очистилась природа от зимы. От снега ничего не осталось, а вокруг зеленеет трава и на деревьях появляются первые зеленые листочки. Послушай! Как заливаются птицы в весеннем лесу, радуются солнцу.</a:t>
            </a:r>
          </a:p>
        </p:txBody>
      </p:sp>
      <p:pic>
        <p:nvPicPr>
          <p:cNvPr id="11" name="Picture 2" descr="https://avatanplus.com/files/resources/original/57ade7cae941b1567f5170c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980728"/>
            <a:ext cx="5400600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-0.36621 C 0.43489 -0.35764 0.43507 -0.35834 0.43507 -0.34537 C 0.43507 -0.3132 0.43281 -0.2882 0.42673 -0.25811 C 0.42465 -0.24769 0.42291 -0.23704 0.4184 -0.22801 C 0.41632 -0.21829 0.41441 -0.20787 0.41007 -0.19954 C 0.40712 -0.18588 0.41146 -0.20417 0.4066 -0.18982 C 0.40104 -0.17362 0.40712 -0.18588 0.40173 -0.1757 C 0.39826 -0.15903 0.39288 -0.14283 0.38871 -0.12662 C 0.38437 -0.10926 0.38281 -0.09028 0.3816 -0.07246 C 0.38125 -0.01436 0.38107 0.04398 0.38038 0.10208 C 0.38021 0.11481 0.375 0.13611 0.36962 0.14652 C 0.36753 0.1574 0.3651 0.16713 0.36128 0.17685 C 0.35625 0.18981 0.35607 0.20138 0.34948 0.21481 C 0.34774 0.21805 0.34687 0.22638 0.34583 0.23078 C 0.3434 0.24166 0.34045 0.25208 0.3375 0.2625 C 0.33576 0.26828 0.33541 0.27268 0.33281 0.27801 C 0.33073 0.28888 0.32673 0.30046 0.32083 0.30856 C 0.3191 0.31504 0.31354 0.31828 0.30903 0.32106 C 0.29305 0.33171 0.27048 0.33912 0.25295 0.34166 C 0.24548 0.34537 0.23698 0.34676 0.22916 0.34791 C 0.21788 0.35185 0.20503 0.35324 0.1934 0.35439 C 0.17517 0.3537 0.1625 0.35185 0.14583 0.34791 C 0.12482 0.33842 0.07378 0.34213 0.06614 0.34166 C 0.06041 0.33912 0.0592 0.33194 0.05416 0.32731 C 0.05121 0.32152 0.04948 0.32152 0.04462 0.31967 C 0.04236 0.31458 0.02916 0.30092 0.02448 0.29907 C 0.01962 0.29467 0.01458 0.29004 0.00903 0.28796 C 0.00399 0.28287 -0.00156 0.27916 -0.00764 0.27662 C -0.01268 0.27152 -0.01823 0.26828 -0.02431 0.26574 C -0.02934 0.26041 -0.0349 0.25717 -0.04097 0.25463 C -0.04566 0.25 -0.05087 0.2456 -0.0566 0.24351 C -0.06372 0.2368 -0.07309 0.22754 -0.07795 0.21805 C -0.08108 0.21157 -0.07917 0.21412 -0.08386 0.21018 C -0.09236 0.19305 -0.10122 0.17569 -0.10886 0.15763 C -0.11268 0.14861 -0.11389 0.13935 -0.1184 0.13055 C -0.1217 0.11782 -0.125 0.10486 -0.12917 0.09259 C -0.13108 0.08703 -0.1316 0.07893 -0.13386 0.07361 C -0.13837 0.06296 -0.14306 0.05509 -0.15052 0.04814 C -0.15504 0.04398 -0.1533 0.04305 -0.15764 0.03865 C -0.16163 0.03472 -0.16719 0.02963 -0.17205 0.02754 C -0.17518 0.02453 -0.17917 0.02176 -0.18264 0.01967 C -0.18507 0.01828 -0.18993 0.01643 -0.18993 0.01643 C -0.19115 0.01527 -0.19219 0.01412 -0.1934 0.01319 C -0.19462 0.0125 -0.19601 0.0125 -0.19705 0.01157 C -0.20608 0.0037 -0.19531 0.00926 -0.20417 0.00532 C -0.21389 -0.00371 -0.22587 -0.00811 -0.23629 -0.01528 C -0.25278 -0.02662 -0.27153 -0.03403 -0.28993 -0.03588 C -0.30382 -0.03496 -0.30816 -0.03612 -0.3184 -0.03125 C -0.32084 -0.03172 -0.32379 -0.03102 -0.32552 -0.03287 C -0.32743 -0.03496 -0.32709 -0.03912 -0.32795 -0.04237 C -0.3283 -0.04422 -0.32917 -0.04723 -0.32917 -0.04723 C -0.32882 -0.05602 -0.32865 -0.06505 -0.32795 -0.07408 C -0.32709 -0.08565 -0.3224 -0.10093 -0.31962 -0.11204 C -0.31858 -0.11667 -0.31771 -0.12246 -0.31597 -0.12662 C -0.3125 -0.1338 -0.3092 -0.14213 -0.3066 -0.15024 C -0.30556 -0.15324 -0.30556 -0.15695 -0.30417 -0.15973 C -0.30174 -0.16459 -0.29931 -0.16968 -0.29931 -0.1757 " pathEditMode="relative" ptsTypes="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9592" y="2636912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tang" pitchFamily="18" charset="-127"/>
                <a:ea typeface="Batang" pitchFamily="18" charset="-127"/>
              </a:rPr>
              <a:t>Тёплый дождь напоит землю,</a:t>
            </a:r>
          </a:p>
          <a:p>
            <a:r>
              <a:rPr lang="ru-RU" dirty="0">
                <a:latin typeface="Batang" pitchFamily="18" charset="-127"/>
                <a:ea typeface="Batang" pitchFamily="18" charset="-127"/>
              </a:rPr>
              <a:t>В поле вырастет трава,</a:t>
            </a:r>
          </a:p>
          <a:p>
            <a:r>
              <a:rPr lang="ru-RU" dirty="0">
                <a:latin typeface="Batang" pitchFamily="18" charset="-127"/>
                <a:ea typeface="Batang" pitchFamily="18" charset="-127"/>
              </a:rPr>
              <a:t>Вешний лес уже не дремлет:</a:t>
            </a:r>
          </a:p>
          <a:p>
            <a:r>
              <a:rPr lang="ru-RU" dirty="0">
                <a:latin typeface="Batang" pitchFamily="18" charset="-127"/>
                <a:ea typeface="Batang" pitchFamily="18" charset="-127"/>
              </a:rPr>
              <a:t>Просыпается листва.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9" name="Picture 9" descr="ÐÐ°ÑÑÐ¸Ð½ÐºÐ¸ Ð²ÐµÑÐ½Ñ Ð´Ð»Ñ Ð´ÐµÑÐµÐ¹ Ð´ÐµÑÑÐºÐ¾Ð³Ð¾ ÑÐ°Ð´Ð°. ÐÐ¾Ð»ÑÑÐ°Ñ ÐºÐ¾Ð»Ð»ÐµÐºÑÐ¸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3888432" cy="5760640"/>
          </a:xfrm>
          <a:prstGeom prst="rect">
            <a:avLst/>
          </a:prstGeom>
          <a:noFill/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3681713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ÐÐ°ÑÑÐ¸Ð½ÐºÐ¸ Ð²ÐµÑÐ½Ñ Ð´Ð»Ñ Ð´ÐµÑÐµÐ¹ Ð´ÐµÑÑÐºÐ¾Ð³Ð¾ ÑÐ°Ð´Ð°. ÐÐ¾Ð»ÑÑÐ°Ñ ÐºÐ¾Ð»Ð»ÐµÐºÑÐ¸Ñ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692696"/>
            <a:ext cx="388843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http://cdb-seversk.tom.muzkult.ru/media/2018/09/11/1218188082/image_image_42792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032" y="2564904"/>
            <a:ext cx="3456383" cy="34563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508104" y="2420888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Batang" pitchFamily="18" charset="-127"/>
                <a:ea typeface="Batang" pitchFamily="18" charset="-127"/>
              </a:rPr>
              <a:t>Зелень на деревьях 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>–</a:t>
            </a:r>
          </a:p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ru-RU" b="1" dirty="0">
                <a:latin typeface="Batang" pitchFamily="18" charset="-127"/>
                <a:ea typeface="Batang" pitchFamily="18" charset="-127"/>
              </a:rPr>
              <a:t>Первые листочки. </a:t>
            </a:r>
            <a:endParaRPr lang="ru-RU" b="1" dirty="0" smtClean="0">
              <a:latin typeface="Batang" pitchFamily="18" charset="-127"/>
              <a:ea typeface="Batang" pitchFamily="18" charset="-127"/>
            </a:endParaRPr>
          </a:p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И </a:t>
            </a:r>
            <a:r>
              <a:rPr lang="ru-RU" b="1" dirty="0">
                <a:latin typeface="Batang" pitchFamily="18" charset="-127"/>
                <a:ea typeface="Batang" pitchFamily="18" charset="-127"/>
              </a:rPr>
              <a:t>на всех газонах 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>–</a:t>
            </a:r>
          </a:p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ru-RU" b="1" dirty="0">
                <a:latin typeface="Batang" pitchFamily="18" charset="-127"/>
                <a:ea typeface="Batang" pitchFamily="18" charset="-127"/>
              </a:rPr>
              <a:t>Жёлтые цветочки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>.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34" name="Picture 10" descr="ÐÐ°ÑÑÐ¸Ð½ÐºÐ¸ Ð²ÐµÑÐ½Ñ Ð´Ð»Ñ Ð´ÐµÑÐµÐ¹ Ð´ÐµÑÑÐºÐ¾Ð³Ð¾ ÑÐ°Ð´Ð°. ÐÐ¾Ð»ÑÑÐ°Ñ ÐºÐ¾Ð»Ð»ÐµÐºÑÐ¸Ñ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76672"/>
            <a:ext cx="4279226" cy="60486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971600" y="1916832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Batang" pitchFamily="18" charset="-127"/>
                <a:ea typeface="Batang" pitchFamily="18" charset="-127"/>
              </a:rPr>
              <a:t>Мать-и-мачеха</a:t>
            </a:r>
            <a:endParaRPr lang="ru-RU" sz="2400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https://4.bp.blogspot.com/-Kwr41eSfMOM/W5dAaff6l6I/AAAAAAAAD74/Kcp0d4DTbH0l0gfKRexUuG0dVxczz8YYgCLcBGAs/w1200-h630-p-k-no-nu/fireworks-clipart-png-fireworks-png-clip-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29000"/>
            <a:ext cx="5328592" cy="3024336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471592" y="2636912"/>
            <a:ext cx="36724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latin typeface="Batang" pitchFamily="18" charset="-127"/>
                <a:ea typeface="Batang" pitchFamily="18" charset="-127"/>
              </a:rPr>
              <a:t>Что </a:t>
            </a:r>
            <a:r>
              <a:rPr lang="ru-RU" b="1" dirty="0">
                <a:latin typeface="Batang" pitchFamily="18" charset="-127"/>
                <a:ea typeface="Batang" pitchFamily="18" charset="-127"/>
              </a:rPr>
              <a:t>мы празднуем в мае</a:t>
            </a:r>
          </a:p>
          <a:p>
            <a:pPr fontAlgn="base"/>
            <a:r>
              <a:rPr lang="ru-RU" b="1" dirty="0">
                <a:latin typeface="Batang" pitchFamily="18" charset="-127"/>
                <a:ea typeface="Batang" pitchFamily="18" charset="-127"/>
              </a:rPr>
              <a:t>1 мая</a:t>
            </a:r>
            <a:r>
              <a:rPr lang="ru-RU" dirty="0">
                <a:latin typeface="Batang" pitchFamily="18" charset="-127"/>
                <a:ea typeface="Batang" pitchFamily="18" charset="-127"/>
              </a:rPr>
              <a:t> - Праздник весны и день Труда. В этот день можно много гулять, потому что солнце начинает припекать и появляются цветы.</a:t>
            </a:r>
          </a:p>
          <a:p>
            <a:pPr fontAlgn="base"/>
            <a:r>
              <a:rPr lang="ru-RU" b="1" dirty="0">
                <a:latin typeface="Batang" pitchFamily="18" charset="-127"/>
                <a:ea typeface="Batang" pitchFamily="18" charset="-127"/>
              </a:rPr>
              <a:t>9 мая</a:t>
            </a:r>
            <a:r>
              <a:rPr lang="ru-RU" dirty="0">
                <a:latin typeface="Batang" pitchFamily="18" charset="-127"/>
                <a:ea typeface="Batang" pitchFamily="18" charset="-127"/>
              </a:rPr>
              <a:t> - День Победы. В этот день более полувека назад наши дедушки и прадедушки победили врага, победив зло подарили нам мир, который нам надо ценить!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60648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>
                <a:latin typeface="Batang" pitchFamily="18" charset="-127"/>
                <a:ea typeface="Batang" pitchFamily="18" charset="-127"/>
              </a:rPr>
              <a:t>Что мы делаем в мае</a:t>
            </a:r>
          </a:p>
          <a:p>
            <a:pPr fontAlgn="base"/>
            <a:endParaRPr lang="ru-RU" b="1" dirty="0" smtClean="0">
              <a:latin typeface="Batang" pitchFamily="18" charset="-127"/>
              <a:ea typeface="Batang" pitchFamily="18" charset="-127"/>
            </a:endParaRPr>
          </a:p>
          <a:p>
            <a:pPr fontAlgn="base"/>
            <a:r>
              <a:rPr lang="ru-RU" dirty="0" smtClean="0">
                <a:latin typeface="Batang" pitchFamily="18" charset="-127"/>
                <a:ea typeface="Batang" pitchFamily="18" charset="-127"/>
              </a:rPr>
              <a:t>Уже становится тепло и можно пойти гулять в легком пальто или куртке. На прогулке посмотрите на деревья, сколько распускается маленьких листочков. Совсем скоро деревья будет не узнать, они все оденутся в зеленые наряды.</a:t>
            </a:r>
            <a:endParaRPr lang="ru-RU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9" name="Picture 4" descr="https://static.oshkole.ru/editor_images/36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36912"/>
            <a:ext cx="4888587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https://img0.liveinternet.ru/images/attach/c/10/110/636/110636480_31714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0648"/>
            <a:ext cx="7429500" cy="609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1772816"/>
            <a:ext cx="4104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Batang" pitchFamily="18" charset="-127"/>
                <a:ea typeface="Batang" pitchFamily="18" charset="-127"/>
              </a:rPr>
              <a:t>Весной </a:t>
            </a:r>
            <a:r>
              <a:rPr lang="ru-RU" dirty="0">
                <a:latin typeface="Batang" pitchFamily="18" charset="-127"/>
                <a:ea typeface="Batang" pitchFamily="18" charset="-127"/>
              </a:rPr>
              <a:t>снег начинает таять на солнце и превращается в воду; ручьи наполняют озера водой; прилетают птицы; появляются почки на деревьях из которых вырастают маленькие листики; птицы вьют гнезда, а в лесу появляются насекомые и весь растительный и животный 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>  мир </a:t>
            </a:r>
            <a:r>
              <a:rPr lang="ru-RU" dirty="0">
                <a:latin typeface="Batang" pitchFamily="18" charset="-127"/>
                <a:ea typeface="Batang" pitchFamily="18" charset="-127"/>
              </a:rPr>
              <a:t>пробуждается от спячки.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0648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Batang" pitchFamily="18" charset="-127"/>
                <a:ea typeface="Batang" pitchFamily="18" charset="-127"/>
              </a:rPr>
              <a:t>Наступила 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>весна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>! Пробуждается природа после зимы, солнце светит ярко-ярко, тает снег, скоро вернуться в лес птицы из теплых краев, наполнив лес пением.             </a:t>
            </a:r>
          </a:p>
          <a:p>
            <a:pPr fontAlgn="base"/>
            <a:r>
              <a:rPr lang="ru-RU" dirty="0" smtClean="0">
                <a:latin typeface="Batang" pitchFamily="18" charset="-127"/>
                <a:ea typeface="Batang" pitchFamily="18" charset="-127"/>
              </a:rPr>
              <a:t> Вот-вот запоют птицы, зацветут цветы, а лес оденется в зеленую листву.</a:t>
            </a:r>
            <a:endParaRPr lang="ru-RU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7890" name="Picture 2" descr="https://img1.liveinternet.ru/images/attach/d/1/135/200/135200069_111907534_large_SRRSSSRS_RSRSRSR4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88840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43808" y="2132856"/>
            <a:ext cx="51125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Batang" pitchFamily="18" charset="-127"/>
                <a:ea typeface="Batang" pitchFamily="18" charset="-127"/>
                <a:hlinkClick r:id="rId3"/>
              </a:rPr>
              <a:t>Март</a:t>
            </a:r>
            <a:r>
              <a:rPr lang="ru-RU" sz="2400" b="1" dirty="0">
                <a:latin typeface="Batang" pitchFamily="18" charset="-127"/>
                <a:ea typeface="Batang" pitchFamily="18" charset="-127"/>
              </a:rPr>
              <a:t> - </a:t>
            </a:r>
            <a:r>
              <a:rPr lang="ru-RU" sz="2400" b="1" dirty="0" err="1">
                <a:latin typeface="Batang" pitchFamily="18" charset="-127"/>
                <a:ea typeface="Batang" pitchFamily="18" charset="-127"/>
              </a:rPr>
              <a:t>Протальник</a:t>
            </a:r>
            <a:r>
              <a:rPr lang="ru-RU" sz="2400" dirty="0">
                <a:latin typeface="Batang" pitchFamily="18" charset="-127"/>
                <a:ea typeface="Batang" pitchFamily="18" charset="-127"/>
              </a:rPr>
              <a:t>, потому что начинает таять снег и образуются первые проталины. Посмотри, какое яркое солнце делится с нами первыми теплыми лучами! Вот и снег начинает искриться в весенних лучах, еще немного и побегут ручьи, побежит по дорогам шумная вода.</a:t>
            </a:r>
          </a:p>
        </p:txBody>
      </p:sp>
      <p:pic>
        <p:nvPicPr>
          <p:cNvPr id="3" name="Picture 2" descr="http://rylik.ru/uploads/posts/2016-02/1456138391_8-march-4-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32656"/>
            <a:ext cx="5109990" cy="1296144"/>
          </a:xfrm>
          <a:prstGeom prst="rect">
            <a:avLst/>
          </a:prstGeom>
          <a:noFill/>
        </p:spPr>
      </p:pic>
      <p:pic>
        <p:nvPicPr>
          <p:cNvPr id="5" name="Picture 2" descr="https://pp.userapi.com/c844321/v844321525/1bdbea/zL9vJ8QR30c.jpg"/>
          <p:cNvPicPr>
            <a:picLocks noChangeAspect="1" noChangeArrowheads="1"/>
          </p:cNvPicPr>
          <p:nvPr/>
        </p:nvPicPr>
        <p:blipFill>
          <a:blip r:embed="rId5" cstate="print"/>
          <a:srcRect l="71664"/>
          <a:stretch>
            <a:fillRect/>
          </a:stretch>
        </p:blipFill>
        <p:spPr bwMode="auto">
          <a:xfrm>
            <a:off x="0" y="0"/>
            <a:ext cx="13711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https://siberia.sibnovosti.ru/pictures/0616/2491/0523379bd42c9475eb72c33ad4ee006b_thumb_fed_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3764218" cy="2952328"/>
          </a:xfrm>
          <a:prstGeom prst="rect">
            <a:avLst/>
          </a:prstGeom>
          <a:noFill/>
        </p:spPr>
      </p:pic>
      <p:pic>
        <p:nvPicPr>
          <p:cNvPr id="29702" name="Picture 6" descr="https://3.bp.blogspot.com/-6OL-UUN7e2U/WOqeLurq9VI/AAAAAAAAFh0/SA6JGye0OtMllPo09k6CR-mWwN9a3vBigCLcB/s1600/taetsne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88840"/>
            <a:ext cx="4209697" cy="295232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51720" y="52292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Batang" pitchFamily="18" charset="-127"/>
                <a:ea typeface="Batang" pitchFamily="18" charset="-127"/>
              </a:rPr>
              <a:t>У весны работы много,</a:t>
            </a:r>
            <a:r>
              <a:rPr lang="ru-RU" sz="2000" b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sz="2000" b="1" dirty="0" smtClean="0">
                <a:latin typeface="Batang" pitchFamily="18" charset="-127"/>
                <a:ea typeface="Batang" pitchFamily="18" charset="-127"/>
              </a:rPr>
            </a:br>
            <a:r>
              <a:rPr lang="ru-RU" sz="2000" b="1" dirty="0">
                <a:latin typeface="Batang" pitchFamily="18" charset="-127"/>
                <a:ea typeface="Batang" pitchFamily="18" charset="-127"/>
              </a:rPr>
              <a:t>Помогают ей лучи:</a:t>
            </a:r>
            <a:r>
              <a:rPr lang="ru-RU" sz="2000" b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sz="2000" b="1" dirty="0" smtClean="0">
                <a:latin typeface="Batang" pitchFamily="18" charset="-127"/>
                <a:ea typeface="Batang" pitchFamily="18" charset="-127"/>
              </a:rPr>
            </a:br>
            <a:r>
              <a:rPr lang="ru-RU" sz="2000" b="1" dirty="0">
                <a:latin typeface="Batang" pitchFamily="18" charset="-127"/>
                <a:ea typeface="Batang" pitchFamily="18" charset="-127"/>
              </a:rPr>
              <a:t>Дружно гонят по дорогам</a:t>
            </a:r>
            <a:r>
              <a:rPr lang="ru-RU" sz="2000" b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sz="2000" b="1" dirty="0" smtClean="0">
                <a:latin typeface="Batang" pitchFamily="18" charset="-127"/>
                <a:ea typeface="Batang" pitchFamily="18" charset="-127"/>
              </a:rPr>
            </a:br>
            <a:r>
              <a:rPr lang="ru-RU" sz="2000" b="1" dirty="0">
                <a:latin typeface="Batang" pitchFamily="18" charset="-127"/>
                <a:ea typeface="Batang" pitchFamily="18" charset="-127"/>
              </a:rPr>
              <a:t>Говорливые </a:t>
            </a:r>
            <a:r>
              <a:rPr lang="ru-RU" sz="2000" b="1" dirty="0" smtClean="0">
                <a:latin typeface="Batang" pitchFamily="18" charset="-127"/>
                <a:ea typeface="Batang" pitchFamily="18" charset="-127"/>
              </a:rPr>
              <a:t>ручьи</a:t>
            </a:r>
            <a:endParaRPr lang="ru-RU" sz="2000" b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572000" y="119675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dirty="0">
                <a:latin typeface="Batang" pitchFamily="18" charset="-127"/>
                <a:ea typeface="Batang" pitchFamily="18" charset="-127"/>
              </a:rPr>
              <a:t>Что мы делаем в марте</a:t>
            </a:r>
          </a:p>
          <a:p>
            <a:pPr fontAlgn="base"/>
            <a:r>
              <a:rPr lang="ru-RU" dirty="0">
                <a:latin typeface="Batang" pitchFamily="18" charset="-127"/>
                <a:ea typeface="Batang" pitchFamily="18" charset="-127"/>
              </a:rPr>
              <a:t>В марте погода 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>еще холодная и мокрая, </a:t>
            </a:r>
            <a:r>
              <a:rPr lang="ru-RU" dirty="0">
                <a:latin typeface="Batang" pitchFamily="18" charset="-127"/>
                <a:ea typeface="Batang" pitchFamily="18" charset="-127"/>
              </a:rPr>
              <a:t>то дождь, то снег, поэтому на улицу, обязательно, 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>надо тепло одеться. Несмотря </a:t>
            </a:r>
            <a:r>
              <a:rPr lang="ru-RU" dirty="0">
                <a:latin typeface="Batang" pitchFamily="18" charset="-127"/>
                <a:ea typeface="Batang" pitchFamily="18" charset="-127"/>
              </a:rPr>
              <a:t>на то, что солнышко пригревает все сильней, воздух еще холодный, поэтому снег будет лежать до самого конца 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>марта.</a:t>
            </a:r>
            <a:endParaRPr lang="ru-RU" dirty="0">
              <a:latin typeface="Batang" pitchFamily="18" charset="-127"/>
              <a:ea typeface="Batang" pitchFamily="18" charset="-127"/>
            </a:endParaRPr>
          </a:p>
          <a:p>
            <a:pPr fontAlgn="base"/>
            <a:endParaRPr lang="ru-RU" b="1" dirty="0" smtClean="0">
              <a:latin typeface="Batang" pitchFamily="18" charset="-127"/>
              <a:ea typeface="Batang" pitchFamily="18" charset="-127"/>
            </a:endParaRPr>
          </a:p>
          <a:p>
            <a:pPr fontAlgn="base"/>
            <a:r>
              <a:rPr lang="ru-RU" b="1" dirty="0" smtClean="0">
                <a:latin typeface="Batang" pitchFamily="18" charset="-127"/>
                <a:ea typeface="Batang" pitchFamily="18" charset="-127"/>
              </a:rPr>
              <a:t>Что </a:t>
            </a:r>
            <a:r>
              <a:rPr lang="ru-RU" b="1" dirty="0">
                <a:latin typeface="Batang" pitchFamily="18" charset="-127"/>
                <a:ea typeface="Batang" pitchFamily="18" charset="-127"/>
              </a:rPr>
              <a:t>мы празднуем в марте</a:t>
            </a:r>
          </a:p>
          <a:p>
            <a:pPr fontAlgn="base"/>
            <a:r>
              <a:rPr lang="ru-RU" b="1" dirty="0">
                <a:latin typeface="Batang" pitchFamily="18" charset="-127"/>
                <a:ea typeface="Batang" pitchFamily="18" charset="-127"/>
              </a:rPr>
              <a:t>8 марта</a:t>
            </a:r>
            <a:r>
              <a:rPr lang="ru-RU" dirty="0">
                <a:latin typeface="Batang" pitchFamily="18" charset="-127"/>
                <a:ea typeface="Batang" pitchFamily="18" charset="-127"/>
              </a:rPr>
              <a:t> - 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>отмечается </a:t>
            </a:r>
            <a:r>
              <a:rPr lang="ru-RU" dirty="0">
                <a:latin typeface="Batang" pitchFamily="18" charset="-127"/>
                <a:ea typeface="Batang" pitchFamily="18" charset="-127"/>
              </a:rPr>
              <a:t>международный женский день. В этот день наши мамы получают от нас подарки. Еще этот день называют Днем Весны.</a:t>
            </a:r>
          </a:p>
        </p:txBody>
      </p:sp>
      <p:pic>
        <p:nvPicPr>
          <p:cNvPr id="4" name="Picture 4" descr="https://lifeo.ru/wp-content/uploads/vesna-dlya-detey-detsada-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4141769" cy="6007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AutoShape 2" descr="https://i.artfile.me/wallpaper/17-03-2014/1920x1080/deti-deti-so-vzroslymi-tyulpany-pozdravl-809679.jpg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l="7034" r="9563"/>
          <a:stretch>
            <a:fillRect/>
          </a:stretch>
        </p:blipFill>
        <p:spPr bwMode="auto">
          <a:xfrm>
            <a:off x="3491880" y="2708920"/>
            <a:ext cx="537976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ttp://rondell-posuda.ru/upload/iblock/0b4/1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04664"/>
            <a:ext cx="3312367" cy="16561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1988840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700" dirty="0">
                <a:latin typeface="Batang" pitchFamily="18" charset="-127"/>
                <a:ea typeface="Batang" pitchFamily="18" charset="-127"/>
              </a:rPr>
              <a:t>Весна несет нам всем </a:t>
            </a:r>
            <a:r>
              <a:rPr lang="ru-RU" sz="1700" dirty="0" smtClean="0">
                <a:latin typeface="Batang" pitchFamily="18" charset="-127"/>
                <a:ea typeface="Batang" pitchFamily="18" charset="-127"/>
              </a:rPr>
              <a:t>привет</a:t>
            </a:r>
            <a:r>
              <a:rPr lang="ru-RU" sz="1700" dirty="0">
                <a:latin typeface="Batang" pitchFamily="18" charset="-127"/>
                <a:ea typeface="Batang" pitchFamily="18" charset="-127"/>
              </a:rPr>
              <a:t>,</a:t>
            </a:r>
            <a:r>
              <a:rPr lang="ru-RU" sz="1700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sz="1700" dirty="0" smtClean="0">
                <a:latin typeface="Batang" pitchFamily="18" charset="-127"/>
                <a:ea typeface="Batang" pitchFamily="18" charset="-127"/>
              </a:rPr>
            </a:br>
            <a:r>
              <a:rPr lang="ru-RU" sz="1700" dirty="0">
                <a:latin typeface="Batang" pitchFamily="18" charset="-127"/>
                <a:ea typeface="Batang" pitchFamily="18" charset="-127"/>
              </a:rPr>
              <a:t>Конфеты и цветов букет,</a:t>
            </a:r>
            <a:r>
              <a:rPr lang="ru-RU" sz="1700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sz="1700" dirty="0" smtClean="0">
                <a:latin typeface="Batang" pitchFamily="18" charset="-127"/>
                <a:ea typeface="Batang" pitchFamily="18" charset="-127"/>
              </a:rPr>
            </a:br>
            <a:r>
              <a:rPr lang="ru-RU" sz="1700" dirty="0">
                <a:latin typeface="Batang" pitchFamily="18" charset="-127"/>
                <a:ea typeface="Batang" pitchFamily="18" charset="-127"/>
              </a:rPr>
              <a:t>Ведь праздник </a:t>
            </a:r>
            <a:r>
              <a:rPr lang="ru-RU" sz="1700" dirty="0" smtClean="0">
                <a:latin typeface="Batang" pitchFamily="18" charset="-127"/>
                <a:ea typeface="Batang" pitchFamily="18" charset="-127"/>
              </a:rPr>
              <a:t>мамочек настал</a:t>
            </a:r>
            <a:br>
              <a:rPr lang="ru-RU" sz="1700" dirty="0" smtClean="0">
                <a:latin typeface="Batang" pitchFamily="18" charset="-127"/>
                <a:ea typeface="Batang" pitchFamily="18" charset="-127"/>
              </a:rPr>
            </a:br>
            <a:r>
              <a:rPr lang="ru-RU" sz="1700" dirty="0">
                <a:latin typeface="Batang" pitchFamily="18" charset="-127"/>
                <a:ea typeface="Batang" pitchFamily="18" charset="-127"/>
              </a:rPr>
              <a:t>И сразу мир </a:t>
            </a:r>
            <a:r>
              <a:rPr lang="ru-RU" sz="1700" dirty="0" smtClean="0">
                <a:latin typeface="Batang" pitchFamily="18" charset="-127"/>
                <a:ea typeface="Batang" pitchFamily="18" charset="-127"/>
              </a:rPr>
              <a:t>прекрасней стал</a:t>
            </a:r>
            <a:r>
              <a:rPr lang="ru-RU" sz="1700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://www.3ezhika.ru/papagera/wp-content/uploads/%D0%B0%D0%BF%D1%80%D0%B5%D0%BB%D1%8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4752528" cy="2055657"/>
          </a:xfrm>
          <a:prstGeom prst="rect">
            <a:avLst/>
          </a:prstGeom>
          <a:noFill/>
        </p:spPr>
      </p:pic>
      <p:pic>
        <p:nvPicPr>
          <p:cNvPr id="4" name="Picture 2" descr="https://pp.userapi.com/c844321/v844321525/1bdbe2/AsdQf4diVOg.jpg"/>
          <p:cNvPicPr>
            <a:picLocks noChangeAspect="1" noChangeArrowheads="1"/>
          </p:cNvPicPr>
          <p:nvPr/>
        </p:nvPicPr>
        <p:blipFill>
          <a:blip r:embed="rId4" cstate="print"/>
          <a:srcRect l="72681"/>
          <a:stretch>
            <a:fillRect/>
          </a:stretch>
        </p:blipFill>
        <p:spPr bwMode="auto">
          <a:xfrm>
            <a:off x="7524328" y="0"/>
            <a:ext cx="1619672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31640" y="2132856"/>
            <a:ext cx="49685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Batang" pitchFamily="18" charset="-127"/>
                <a:ea typeface="Batang" pitchFamily="18" charset="-127"/>
                <a:hlinkClick r:id="rId5"/>
              </a:rPr>
              <a:t>Апрель</a:t>
            </a:r>
            <a:r>
              <a:rPr lang="ru-RU" sz="2000" b="1" dirty="0">
                <a:latin typeface="Batang" pitchFamily="18" charset="-127"/>
                <a:ea typeface="Batang" pitchFamily="18" charset="-127"/>
              </a:rPr>
              <a:t> - </a:t>
            </a:r>
            <a:r>
              <a:rPr lang="ru-RU" sz="2000" b="1" dirty="0" err="1">
                <a:latin typeface="Batang" pitchFamily="18" charset="-127"/>
                <a:ea typeface="Batang" pitchFamily="18" charset="-127"/>
              </a:rPr>
              <a:t>Снегогон</a:t>
            </a:r>
            <a:r>
              <a:rPr lang="ru-RU" sz="2000" dirty="0">
                <a:latin typeface="Batang" pitchFamily="18" charset="-127"/>
                <a:ea typeface="Batang" pitchFamily="18" charset="-127"/>
              </a:rPr>
              <a:t>, потому что от быстро, разливаясь ручьями тает снег. Ну-ка, а если подойти к деревьям поближе и приглядеться к веточкам, то можно найти на них маленькие пушистые комочки. Это почки - из них скоро </a:t>
            </a:r>
            <a:r>
              <a:rPr lang="ru-RU" sz="2000" dirty="0" smtClean="0">
                <a:latin typeface="Batang" pitchFamily="18" charset="-127"/>
                <a:ea typeface="Batang" pitchFamily="18" charset="-127"/>
              </a:rPr>
              <a:t>выглянут </a:t>
            </a:r>
            <a:r>
              <a:rPr lang="ru-RU" sz="2000" dirty="0">
                <a:latin typeface="Batang" pitchFamily="18" charset="-127"/>
                <a:ea typeface="Batang" pitchFamily="18" charset="-127"/>
              </a:rPr>
              <a:t>первые листочки. Оглянись, вот уже и снег почти </a:t>
            </a:r>
            <a:r>
              <a:rPr lang="ru-RU" sz="2000" dirty="0" smtClean="0">
                <a:latin typeface="Batang" pitchFamily="18" charset="-127"/>
                <a:ea typeface="Batang" pitchFamily="18" charset="-127"/>
              </a:rPr>
              <a:t>растаял</a:t>
            </a:r>
            <a:r>
              <a:rPr lang="ru-RU" sz="2000" dirty="0">
                <a:latin typeface="Batang" pitchFamily="18" charset="-127"/>
                <a:ea typeface="Batang" pitchFamily="18" charset="-127"/>
              </a:rPr>
              <a:t>, остались только небольшие темные корки грязи, а кое где, на открытых участках, уже появилась зеленая травка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60032" y="1772816"/>
            <a:ext cx="35894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Batang" pitchFamily="18" charset="-127"/>
                <a:ea typeface="Batang" pitchFamily="18" charset="-127"/>
              </a:rPr>
              <a:t>Можно играть с друзьями </a:t>
            </a:r>
          </a:p>
          <a:p>
            <a:r>
              <a:rPr lang="ru-RU" sz="2000" dirty="0" smtClean="0">
                <a:latin typeface="Batang" pitchFamily="18" charset="-127"/>
                <a:ea typeface="Batang" pitchFamily="18" charset="-127"/>
              </a:rPr>
              <a:t> в </a:t>
            </a:r>
            <a:r>
              <a:rPr lang="ru-RU" sz="2000" dirty="0" err="1" smtClean="0">
                <a:latin typeface="Batang" pitchFamily="18" charset="-127"/>
                <a:ea typeface="Batang" pitchFamily="18" charset="-127"/>
              </a:rPr>
              <a:t>ручейчках</a:t>
            </a:r>
            <a:endParaRPr lang="ru-RU" sz="2000" dirty="0" smtClean="0">
              <a:latin typeface="Batang" pitchFamily="18" charset="-127"/>
              <a:ea typeface="Batang" pitchFamily="18" charset="-127"/>
            </a:endParaRPr>
          </a:p>
          <a:p>
            <a:r>
              <a:rPr lang="ru-RU" sz="2000" dirty="0" smtClean="0">
                <a:latin typeface="Batang" pitchFamily="18" charset="-127"/>
                <a:ea typeface="Batang" pitchFamily="18" charset="-127"/>
              </a:rPr>
              <a:t> и запускать кораблики </a:t>
            </a:r>
            <a:endParaRPr lang="ru-RU" sz="2000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" name="Picture 2" descr="ÐÐ°ÑÑÐ¸Ð½ÐºÐ¸ Ð²ÐµÑÐ½Ñ Ð´Ð»Ñ Ð´ÐµÑÐµÐ¹ Ð´ÐµÑÑÐºÐ¾Ð³Ð¾ ÑÐ°Ð´Ð°. ÐÐ¾Ð»ÑÑÐ°Ñ ÐºÐ¾Ð»Ð»ÐµÐºÑÐ¸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4070041" cy="59046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2132856"/>
            <a:ext cx="34227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Batang" pitchFamily="18" charset="-127"/>
                <a:ea typeface="Batang" pitchFamily="18" charset="-127"/>
              </a:rPr>
              <a:t>Дни стали длиннее</a:t>
            </a:r>
          </a:p>
          <a:p>
            <a:r>
              <a:rPr lang="ru-RU" sz="2000" dirty="0" smtClean="0">
                <a:latin typeface="Batang" pitchFamily="18" charset="-127"/>
                <a:ea typeface="Batang" pitchFamily="18" charset="-127"/>
              </a:rPr>
              <a:t> а погода теплее, можно </a:t>
            </a:r>
          </a:p>
          <a:p>
            <a:r>
              <a:rPr lang="ru-RU" sz="2000" dirty="0" smtClean="0">
                <a:latin typeface="Batang" pitchFamily="18" charset="-127"/>
                <a:ea typeface="Batang" pitchFamily="18" charset="-127"/>
              </a:rPr>
              <a:t>долго гулять на улице </a:t>
            </a:r>
            <a:endParaRPr lang="ru-RU" sz="2000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8" name="Picture 4" descr="ÐÐ°ÑÑÐ¸Ð½ÐºÐ¸ Ð²ÐµÑÐ½Ñ Ð´Ð»Ñ Ð´ÐµÑÐµÐ¹ Ð´ÐµÑÑÐºÐ¾Ð³Ð¾ ÑÐ°Ð´Ð°. ÐÐ¾Ð»ÑÑÐ°Ñ ÐºÐ¾Ð»Ð»ÐµÐºÑÐ¸Ñ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3933294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436096" y="3068960"/>
            <a:ext cx="3294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Batang" pitchFamily="18" charset="-127"/>
                <a:ea typeface="Batang" pitchFamily="18" charset="-127"/>
              </a:rPr>
              <a:t>Голубенький, чистый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b="1" dirty="0" smtClean="0">
                <a:latin typeface="Batang" pitchFamily="18" charset="-127"/>
                <a:ea typeface="Batang" pitchFamily="18" charset="-127"/>
              </a:rPr>
            </a:br>
            <a:r>
              <a:rPr lang="ru-RU" b="1" dirty="0">
                <a:latin typeface="Batang" pitchFamily="18" charset="-127"/>
                <a:ea typeface="Batang" pitchFamily="18" charset="-127"/>
              </a:rPr>
              <a:t>Подснежник-цветок!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b="1" dirty="0" smtClean="0">
                <a:latin typeface="Batang" pitchFamily="18" charset="-127"/>
                <a:ea typeface="Batang" pitchFamily="18" charset="-127"/>
              </a:rPr>
            </a:br>
            <a:r>
              <a:rPr lang="ru-RU" b="1" dirty="0">
                <a:latin typeface="Batang" pitchFamily="18" charset="-127"/>
                <a:ea typeface="Batang" pitchFamily="18" charset="-127"/>
              </a:rPr>
              <a:t>А подле сквозистый,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b="1" dirty="0" smtClean="0">
                <a:latin typeface="Batang" pitchFamily="18" charset="-127"/>
                <a:ea typeface="Batang" pitchFamily="18" charset="-127"/>
              </a:rPr>
            </a:br>
            <a:r>
              <a:rPr lang="ru-RU" b="1" dirty="0">
                <a:latin typeface="Batang" pitchFamily="18" charset="-127"/>
                <a:ea typeface="Batang" pitchFamily="18" charset="-127"/>
              </a:rPr>
              <a:t>Последний </a:t>
            </a:r>
            <a:r>
              <a:rPr lang="ru-RU" b="1" dirty="0" smtClean="0">
                <a:latin typeface="Batang" pitchFamily="18" charset="-127"/>
                <a:ea typeface="Batang" pitchFamily="18" charset="-127"/>
              </a:rPr>
              <a:t>снежок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0726" name="Picture 6" descr="http://www.suetenet.ru/wp-content/uploads/2011/03/%D0%BF%D0%BE%D0%B4%D1%81%D0%BD%D0%B5%D0%B6%D0%BD%D0%B8%D0%BA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348880"/>
            <a:ext cx="4072639" cy="27363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39552" y="2924944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tang" pitchFamily="18" charset="-127"/>
                <a:ea typeface="Batang" pitchFamily="18" charset="-127"/>
              </a:rPr>
              <a:t>По весне набухли почки,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dirty="0" smtClean="0">
                <a:latin typeface="Batang" pitchFamily="18" charset="-127"/>
                <a:ea typeface="Batang" pitchFamily="18" charset="-127"/>
              </a:rPr>
            </a:br>
            <a:r>
              <a:rPr lang="ru-RU" dirty="0">
                <a:latin typeface="Batang" pitchFamily="18" charset="-127"/>
                <a:ea typeface="Batang" pitchFamily="18" charset="-127"/>
              </a:rPr>
              <a:t>И проклюнулись листочки.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dirty="0" smtClean="0">
                <a:latin typeface="Batang" pitchFamily="18" charset="-127"/>
                <a:ea typeface="Batang" pitchFamily="18" charset="-127"/>
              </a:rPr>
            </a:br>
            <a:r>
              <a:rPr lang="ru-RU" dirty="0">
                <a:latin typeface="Batang" pitchFamily="18" charset="-127"/>
                <a:ea typeface="Batang" pitchFamily="18" charset="-127"/>
              </a:rPr>
              <a:t>Посмотри на ветки клена: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ru-RU" dirty="0" smtClean="0">
                <a:latin typeface="Batang" pitchFamily="18" charset="-127"/>
                <a:ea typeface="Batang" pitchFamily="18" charset="-127"/>
              </a:rPr>
            </a:br>
            <a:r>
              <a:rPr lang="ru-RU" dirty="0">
                <a:latin typeface="Batang" pitchFamily="18" charset="-127"/>
                <a:ea typeface="Batang" pitchFamily="18" charset="-127"/>
              </a:rPr>
              <a:t>Сколько носиков зеленых!</a:t>
            </a:r>
          </a:p>
        </p:txBody>
      </p:sp>
      <p:pic>
        <p:nvPicPr>
          <p:cNvPr id="30730" name="Picture 10" descr="http://funphoto.ua/img/photogallery/Lesya/x_1383f1d4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348880"/>
            <a:ext cx="3744129" cy="280831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41495" y="404664"/>
            <a:ext cx="5447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Batang" pitchFamily="18" charset="-127"/>
                <a:ea typeface="Batang" pitchFamily="18" charset="-127"/>
              </a:rPr>
              <a:t>Изменения в природе... Земля просыпается , </a:t>
            </a:r>
          </a:p>
          <a:p>
            <a:pPr algn="ctr"/>
            <a:r>
              <a:rPr lang="ru-RU" dirty="0" smtClean="0">
                <a:latin typeface="Batang" pitchFamily="18" charset="-127"/>
                <a:ea typeface="Batang" pitchFamily="18" charset="-127"/>
              </a:rPr>
              <a:t>просыпается все во круг</a:t>
            </a:r>
            <a:endParaRPr lang="ru-RU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13708</TotalTime>
  <Words>392</Words>
  <Application>Microsoft Office PowerPoint</Application>
  <PresentationFormat>Экран (4:3)</PresentationFormat>
  <Paragraphs>48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User</cp:lastModifiedBy>
  <cp:revision>84</cp:revision>
  <dcterms:created xsi:type="dcterms:W3CDTF">2019-02-27T17:08:31Z</dcterms:created>
  <dcterms:modified xsi:type="dcterms:W3CDTF">2020-04-23T11:53:20Z</dcterms:modified>
</cp:coreProperties>
</file>